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97" r:id="rId3"/>
    <p:sldId id="501" r:id="rId4"/>
    <p:sldId id="498" r:id="rId5"/>
    <p:sldId id="502" r:id="rId6"/>
    <p:sldId id="499" r:id="rId7"/>
    <p:sldId id="500" r:id="rId8"/>
    <p:sldId id="493" r:id="rId9"/>
    <p:sldId id="503" r:id="rId10"/>
    <p:sldId id="494" r:id="rId11"/>
    <p:sldId id="504" r:id="rId12"/>
    <p:sldId id="505" r:id="rId13"/>
    <p:sldId id="506" r:id="rId14"/>
    <p:sldId id="495" r:id="rId15"/>
    <p:sldId id="507" r:id="rId16"/>
    <p:sldId id="509" r:id="rId17"/>
    <p:sldId id="508" r:id="rId18"/>
    <p:sldId id="510" r:id="rId19"/>
  </p:sldIdLst>
  <p:sldSz cx="9144000" cy="5715000" type="screen16x1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406">
          <p15:clr>
            <a:srgbClr val="A4A3A4"/>
          </p15:clr>
        </p15:guide>
        <p15:guide id="2" pos="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-864" y="-102"/>
      </p:cViewPr>
      <p:guideLst>
        <p:guide orient="horz" pos="1406"/>
        <p:guide pos="119"/>
      </p:guideLst>
    </p:cSldViewPr>
  </p:slideViewPr>
  <p:outlineViewPr>
    <p:cViewPr>
      <p:scale>
        <a:sx n="33" d="100"/>
        <a:sy n="33" d="100"/>
      </p:scale>
      <p:origin x="0" y="183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Engineering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Computer Science and Engineering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697C2-AF1A-4EDE-8451-85B7FE1B019E}" type="presOf" srcId="{33F57961-8F68-394A-B6A5-2FFE71840465}" destId="{3F574CDF-2082-4D42-9C2F-D2C3D83E5043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B5772465-EF2E-4F12-9910-10C6E12212B3}" type="presOf" srcId="{5FB4CFEF-7B06-1E41-A3A6-7176B75EFE03}" destId="{7410FB06-971B-714D-AC6E-313A2D7A21AC}" srcOrd="0" destOrd="0" presId="urn:microsoft.com/office/officeart/2005/8/layout/hChevron3"/>
    <dgm:cxn modelId="{C1B00AA8-5E08-4616-B4F4-9A1684A33143}" type="presOf" srcId="{B12A19D5-BFFF-914D-9C2C-0D29AB240B46}" destId="{577D7C44-A720-FC44-ABC1-288219511FFF}" srcOrd="0" destOrd="0" presId="urn:microsoft.com/office/officeart/2005/8/layout/hChevron3"/>
    <dgm:cxn modelId="{84AF2BF5-7BF0-492C-A2A5-73586D73935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F036B8FD-E49D-47CF-92F1-A9084B45A27F}" type="presParOf" srcId="{577D7C44-A720-FC44-ABC1-288219511FFF}" destId="{7410FB06-971B-714D-AC6E-313A2D7A21AC}" srcOrd="0" destOrd="0" presId="urn:microsoft.com/office/officeart/2005/8/layout/hChevron3"/>
    <dgm:cxn modelId="{01CF37E1-CB0D-433F-BCD7-F3BF08882DBD}" type="presParOf" srcId="{577D7C44-A720-FC44-ABC1-288219511FFF}" destId="{E3AB3937-7D02-5D4C-A24A-E47FC1530869}" srcOrd="1" destOrd="0" presId="urn:microsoft.com/office/officeart/2005/8/layout/hChevron3"/>
    <dgm:cxn modelId="{3A83BDE5-FF19-4266-BBA6-B0D16C032227}" type="presParOf" srcId="{577D7C44-A720-FC44-ABC1-288219511FFF}" destId="{B1A2457C-2E5B-A04B-975A-BB9864A48692}" srcOrd="2" destOrd="0" presId="urn:microsoft.com/office/officeart/2005/8/layout/hChevron3"/>
    <dgm:cxn modelId="{2CDB4CB5-E62F-41FA-947C-0E169A2ADDCF}" type="presParOf" srcId="{577D7C44-A720-FC44-ABC1-288219511FFF}" destId="{A4837185-2450-574F-8BD2-1680AF87F5BE}" srcOrd="3" destOrd="0" presId="urn:microsoft.com/office/officeart/2005/8/layout/hChevron3"/>
    <dgm:cxn modelId="{6044D701-093C-45A1-A1B8-A913C14BC304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Engineering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Computer Science and Engineering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7E59A2-B7A0-46E3-B429-A8DA8D6E08C8}" type="presOf" srcId="{B12A19D5-BFFF-914D-9C2C-0D29AB240B46}" destId="{577D7C44-A720-FC44-ABC1-288219511FFF}" srcOrd="0" destOrd="0" presId="urn:microsoft.com/office/officeart/2005/8/layout/hChevron3"/>
    <dgm:cxn modelId="{33E34F38-FC24-4CFA-B29D-6D69E286BDAA}" type="presOf" srcId="{E767A6E8-40B9-254F-B50B-76EC2D3138C1}" destId="{B1A2457C-2E5B-A04B-975A-BB9864A48692}" srcOrd="0" destOrd="0" presId="urn:microsoft.com/office/officeart/2005/8/layout/hChevron3"/>
    <dgm:cxn modelId="{B2E734F4-7AE4-4C10-BFE7-13D80CD33FF9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9C0472BE-07FA-4B2B-90DC-67ABC807C8FD}" type="presOf" srcId="{33F57961-8F68-394A-B6A5-2FFE71840465}" destId="{3F574CDF-2082-4D42-9C2F-D2C3D83E5043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F34C58B-4749-4F9B-A26D-870D7F9B7945}" type="presParOf" srcId="{577D7C44-A720-FC44-ABC1-288219511FFF}" destId="{7410FB06-971B-714D-AC6E-313A2D7A21AC}" srcOrd="0" destOrd="0" presId="urn:microsoft.com/office/officeart/2005/8/layout/hChevron3"/>
    <dgm:cxn modelId="{5293F966-27F4-4AA6-983B-667629234877}" type="presParOf" srcId="{577D7C44-A720-FC44-ABC1-288219511FFF}" destId="{E3AB3937-7D02-5D4C-A24A-E47FC1530869}" srcOrd="1" destOrd="0" presId="urn:microsoft.com/office/officeart/2005/8/layout/hChevron3"/>
    <dgm:cxn modelId="{49C31C0C-65E0-4FFB-B499-6CE5DC0D6DAD}" type="presParOf" srcId="{577D7C44-A720-FC44-ABC1-288219511FFF}" destId="{B1A2457C-2E5B-A04B-975A-BB9864A48692}" srcOrd="2" destOrd="0" presId="urn:microsoft.com/office/officeart/2005/8/layout/hChevron3"/>
    <dgm:cxn modelId="{F44DBFE8-BEDB-4E1A-A776-3AA51596D7CD}" type="presParOf" srcId="{577D7C44-A720-FC44-ABC1-288219511FFF}" destId="{A4837185-2450-574F-8BD2-1680AF87F5BE}" srcOrd="3" destOrd="0" presId="urn:microsoft.com/office/officeart/2005/8/layout/hChevron3"/>
    <dgm:cxn modelId="{C11375E1-2A04-4C9E-8084-11B8535A40D8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Engineering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Computer Science and Engineering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Engineering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Computer Science and Engineering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2E84DEF-9118-436A-BD88-3B016F42F599}" type="datetime1">
              <a:rPr lang="en-US" altLang="en-US"/>
              <a:pPr>
                <a:defRPr/>
              </a:pPr>
              <a:t>3/16/2017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5B1BE96-4FBE-4D5E-8DDD-1D5EC028B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826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5725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0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2" algn="l" defTabSz="9142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>
            <a:grpSpLocks/>
          </p:cNvGrpSpPr>
          <p:nvPr userDrawn="1"/>
        </p:nvGrpSpPr>
        <p:grpSpPr bwMode="auto"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 smtClean="0">
                <a:solidFill>
                  <a:srgbClr val="FFFFFF"/>
                </a:solidFill>
                <a:latin typeface="Sommet" charset="0"/>
              </a:endParaRPr>
            </a:p>
          </p:txBody>
        </p:sp>
        <p:graphicFrame>
          <p:nvGraphicFramePr>
            <p:cNvPr id="5" name="Diagram 4"/>
            <p:cNvGraphicFramePr/>
            <p:nvPr/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Picture 4" descr="UNSWPortraitColourPos.ep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095500"/>
              <a:ext cx="1063558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"/>
          <p:cNvSpPr txBox="1">
            <a:spLocks/>
          </p:cNvSpPr>
          <p:nvPr userDrawn="1"/>
        </p:nvSpPr>
        <p:spPr>
          <a:xfrm>
            <a:off x="2209800" y="2882900"/>
            <a:ext cx="5791200" cy="355600"/>
          </a:xfrm>
          <a:prstGeom prst="rect">
            <a:avLst/>
          </a:prstGeom>
        </p:spPr>
        <p:txBody>
          <a:bodyPr lIns="91428" tIns="45714" rIns="91428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smtClean="0">
                <a:latin typeface="Sommet" charset="0"/>
              </a:rPr>
              <a:t>Click to edit Present</a:t>
            </a:r>
            <a:r>
              <a:rPr lang="ja-JP" altLang="en-US" sz="1600" smtClean="0">
                <a:latin typeface="Sommet" charset="0"/>
              </a:rPr>
              <a:t>’</a:t>
            </a:r>
            <a:r>
              <a:rPr lang="en-US" altLang="ja-JP" sz="1600" smtClean="0">
                <a:latin typeface="Sommet" charset="0"/>
              </a:rPr>
              <a:t>s Name</a:t>
            </a:r>
            <a:endParaRPr lang="en-AU" altLang="en-US" sz="1600" smtClean="0">
              <a:latin typeface="Sommet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9800" y="1968829"/>
            <a:ext cx="5791200" cy="660073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916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3663"/>
            <a:ext cx="91567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88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nner_powerpoint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banner_powerpoint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9" name="Picture 5" descr="UNSWLandscapeColourPos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9"/>
            <a:ext cx="8229600" cy="660073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301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01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pic>
        <p:nvPicPr>
          <p:cNvPr id="7" name="Picture 1" descr="banner_powerpoint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11" name="Picture 6" descr="UNSWLandscapeColourPos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13" name="Title 11"/>
          <p:cNvSpPr txBox="1">
            <a:spLocks/>
          </p:cNvSpPr>
          <p:nvPr userDrawn="1"/>
        </p:nvSpPr>
        <p:spPr>
          <a:xfrm>
            <a:off x="457200" y="395288"/>
            <a:ext cx="8229600" cy="661987"/>
          </a:xfrm>
          <a:prstGeom prst="rect">
            <a:avLst/>
          </a:prstGeom>
        </p:spPr>
        <p:txBody>
          <a:bodyPr lIns="91428" tIns="45714" rIns="91428" bIns="45714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000" smtClean="0">
                <a:solidFill>
                  <a:schemeClr val="bg1"/>
                </a:solidFill>
                <a:latin typeface="Sommet" charset="0"/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9"/>
            <a:ext cx="8229600" cy="660073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786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9"/>
            <a:ext cx="8229600" cy="660073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53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12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263"/>
            <a:ext cx="4041775" cy="53313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025324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9"/>
            <a:ext cx="8229600" cy="660073"/>
          </a:xfrm>
          <a:prstGeom prst="rect">
            <a:avLst/>
          </a:prstGeom>
        </p:spPr>
        <p:txBody>
          <a:bodyPr lIns="91428" tIns="45714" rIns="91428" bIns="45714"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29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5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32094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3"/>
            <a:ext cx="3008313" cy="968375"/>
          </a:xfrm>
          <a:prstGeom prst="rect">
            <a:avLst/>
          </a:prstGeom>
        </p:spPr>
        <p:txBody>
          <a:bodyPr lIns="91428" tIns="45714" rIns="91428" bIns="45714"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641803"/>
          </a:xfrm>
          <a:prstGeom prst="rect">
            <a:avLst/>
          </a:prstGeom>
        </p:spPr>
        <p:txBody>
          <a:bodyPr lIns="91428" tIns="45714" rIns="91428" bIns="45714"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145" indent="0">
              <a:buNone/>
              <a:defRPr sz="1200"/>
            </a:lvl2pPr>
            <a:lvl3pPr marL="914291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5" indent="0">
              <a:buNone/>
              <a:defRPr sz="900"/>
            </a:lvl6pPr>
            <a:lvl7pPr marL="2742870" indent="0">
              <a:buNone/>
              <a:defRPr sz="900"/>
            </a:lvl7pPr>
            <a:lvl8pPr marL="3200016" indent="0">
              <a:buNone/>
              <a:defRPr sz="900"/>
            </a:lvl8pPr>
            <a:lvl9pPr marL="36571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58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113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4" descr="UNSWLandscapeColourPo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9700"/>
            <a:ext cx="1219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4648200" y="5295900"/>
            <a:ext cx="44196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>
            <a:spAutoFit/>
          </a:bodyPr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1200" smtClean="0">
                <a:cs typeface="Arial" charset="0"/>
              </a:rPr>
              <a:t>School of Computer Science and Engineering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lIns="91428" tIns="45714" rIns="91428" bIns="45714"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lIns="91428" tIns="45714" rIns="91428" bIns="45714"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145" indent="0">
              <a:buNone/>
              <a:defRPr sz="2800"/>
            </a:lvl2pPr>
            <a:lvl3pPr marL="914291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5" indent="0">
              <a:buNone/>
              <a:defRPr sz="2000"/>
            </a:lvl6pPr>
            <a:lvl7pPr marL="2742870" indent="0">
              <a:buNone/>
              <a:defRPr sz="2000"/>
            </a:lvl7pPr>
            <a:lvl8pPr marL="3200016" indent="0">
              <a:buNone/>
              <a:defRPr sz="2000"/>
            </a:lvl8pPr>
            <a:lvl9pPr marL="3657162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 lIns="91428" tIns="45714" rIns="91428" bIns="45714"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145" indent="0">
              <a:buNone/>
              <a:defRPr sz="1200"/>
            </a:lvl2pPr>
            <a:lvl3pPr marL="914291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5" indent="0">
              <a:buNone/>
              <a:defRPr sz="900"/>
            </a:lvl6pPr>
            <a:lvl7pPr marL="2742870" indent="0">
              <a:buNone/>
              <a:defRPr sz="900"/>
            </a:lvl7pPr>
            <a:lvl8pPr marL="3200016" indent="0">
              <a:buNone/>
              <a:defRPr sz="900"/>
            </a:lvl8pPr>
            <a:lvl9pPr marL="36571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19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  <a:ea typeface="MS PGothic" panose="020B0600070205080204" pitchFamily="34" charset="-128"/>
          <a:cs typeface="ＭＳ Ｐゴシック" charset="0"/>
        </a:defRPr>
      </a:lvl5pPr>
      <a:lvl6pPr marL="45714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29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43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58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299" indent="-228573" algn="l" defTabSz="9142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2" indent="-228573" algn="l" defTabSz="9142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0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2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6"/>
          <p:cNvGrpSpPr>
            <a:grpSpLocks/>
          </p:cNvGrpSpPr>
          <p:nvPr/>
        </p:nvGrpSpPr>
        <p:grpSpPr bwMode="auto"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 smtClean="0">
                <a:solidFill>
                  <a:srgbClr val="FFFFFF"/>
                </a:solidFill>
                <a:latin typeface="Sommet" charset="0"/>
              </a:endParaRPr>
            </a:p>
          </p:txBody>
        </p:sp>
        <p:graphicFrame>
          <p:nvGraphicFramePr>
            <p:cNvPr id="7" name="Diagram 6"/>
            <p:cNvGraphicFramePr/>
            <p:nvPr/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2295" name="Picture 9" descr="UNSWPortraitColourPos.ep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095500"/>
              <a:ext cx="1063558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 Placeholder 4"/>
          <p:cNvSpPr txBox="1">
            <a:spLocks/>
          </p:cNvSpPr>
          <p:nvPr/>
        </p:nvSpPr>
        <p:spPr>
          <a:xfrm>
            <a:off x="1692275" y="1994025"/>
            <a:ext cx="7451725" cy="1079500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buNone/>
              <a:defRPr baseline="0"/>
            </a:lvl1pPr>
          </a:lstStyle>
          <a:p>
            <a:pPr marL="342858" indent="-342858" algn="ctr" eaLnBrk="1" hangingPunct="1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Assignment 1 Question 1</a:t>
            </a:r>
          </a:p>
          <a:p>
            <a:pPr marL="342858" indent="-342858" algn="ctr" eaLnBrk="1" hangingPunct="1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ER Diagram</a:t>
            </a:r>
            <a:endParaRPr lang="en-US" sz="320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>
                <a:solidFill>
                  <a:srgbClr val="00B050"/>
                </a:solidFill>
              </a:rPr>
              <a:t>A researcher can be either a Professor or a PhD student</a:t>
            </a:r>
            <a:r>
              <a:rPr lang="en-AU" sz="1800" dirty="0"/>
              <a:t>. A PhD student has to be supervised by exactly one professor. A professor can supervise multiple PhD students.</a:t>
            </a:r>
          </a:p>
          <a:p>
            <a:pPr lvl="0"/>
            <a:r>
              <a:rPr lang="en-AU" sz="1800" dirty="0"/>
              <a:t>We need to know the year a PhD student started his/her PhD program.</a:t>
            </a:r>
          </a:p>
          <a:p>
            <a:pPr lvl="0"/>
            <a:r>
              <a:rPr lang="en-AU" sz="1800" dirty="0"/>
              <a:t>We need to know the number of students a professor is supervising.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17383"/>
            <a:ext cx="4038600" cy="2270759"/>
          </a:xfrm>
        </p:spPr>
      </p:pic>
    </p:spTree>
    <p:extLst>
      <p:ext uri="{BB962C8B-B14F-4D97-AF65-F5344CB8AC3E}">
        <p14:creationId xmlns:p14="http://schemas.microsoft.com/office/powerpoint/2010/main" val="298033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A researcher can be either a Professor or a PhD student. </a:t>
            </a:r>
            <a:r>
              <a:rPr lang="en-AU" sz="1800" dirty="0">
                <a:solidFill>
                  <a:srgbClr val="00B050"/>
                </a:solidFill>
              </a:rPr>
              <a:t>A PhD student has to be supervised by exactly one professor. A professor can supervise multiple PhD students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We need to know the year a PhD student started his/her PhD program.</a:t>
            </a:r>
          </a:p>
          <a:p>
            <a:pPr lvl="0"/>
            <a:r>
              <a:rPr lang="en-AU" sz="1800" dirty="0"/>
              <a:t>We need to know the number of students a professor is supervising.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917383"/>
            <a:ext cx="4038598" cy="2270759"/>
          </a:xfrm>
        </p:spPr>
      </p:pic>
    </p:spTree>
    <p:extLst>
      <p:ext uri="{BB962C8B-B14F-4D97-AF65-F5344CB8AC3E}">
        <p14:creationId xmlns:p14="http://schemas.microsoft.com/office/powerpoint/2010/main" val="13271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A researcher can be either a Professor or a PhD student. A PhD student has to be supervised by exactly one professor. A professor can supervise multiple PhD students.</a:t>
            </a:r>
          </a:p>
          <a:p>
            <a:pPr lvl="0"/>
            <a:r>
              <a:rPr lang="en-AU" sz="1800" dirty="0">
                <a:solidFill>
                  <a:srgbClr val="00B050"/>
                </a:solidFill>
              </a:rPr>
              <a:t>We need to know the year a PhD student started his/her PhD program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We need to know the number of students a professor is supervising.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917383"/>
            <a:ext cx="4038598" cy="2270759"/>
          </a:xfrm>
        </p:spPr>
      </p:pic>
    </p:spTree>
    <p:extLst>
      <p:ext uri="{BB962C8B-B14F-4D97-AF65-F5344CB8AC3E}">
        <p14:creationId xmlns:p14="http://schemas.microsoft.com/office/powerpoint/2010/main" val="13271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A researcher can be either a Professor or a PhD student. A PhD student has to be supervised by exactly one professor. A professor can supervise multiple PhD students.</a:t>
            </a:r>
          </a:p>
          <a:p>
            <a:pPr lvl="0"/>
            <a:r>
              <a:rPr lang="en-AU" sz="1800" dirty="0"/>
              <a:t>We need to know the year a PhD student started his/her PhD program.</a:t>
            </a:r>
          </a:p>
          <a:p>
            <a:pPr lvl="0"/>
            <a:r>
              <a:rPr lang="en-AU" sz="1800" dirty="0">
                <a:solidFill>
                  <a:srgbClr val="00B050"/>
                </a:solidFill>
              </a:rPr>
              <a:t>We need to know the number of students a professor is supervising</a:t>
            </a:r>
            <a:r>
              <a:rPr lang="en-AU" sz="1800" dirty="0"/>
              <a:t>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917383"/>
            <a:ext cx="4038598" cy="2270759"/>
          </a:xfrm>
        </p:spPr>
      </p:pic>
    </p:spTree>
    <p:extLst>
      <p:ext uri="{BB962C8B-B14F-4D97-AF65-F5344CB8AC3E}">
        <p14:creationId xmlns:p14="http://schemas.microsoft.com/office/powerpoint/2010/main" val="13271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Professor –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Lead – Research </a:t>
            </a:r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>
                <a:solidFill>
                  <a:srgbClr val="00B050"/>
                </a:solidFill>
              </a:rPr>
              <a:t>A research project can have a leading professor, and a professor can lead at most one project</a:t>
            </a:r>
            <a:r>
              <a:rPr lang="en-AU" sz="1800" dirty="0" smtClean="0"/>
              <a:t>.</a:t>
            </a:r>
            <a:endParaRPr lang="en-AU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576077"/>
            <a:ext cx="4038598" cy="2953371"/>
          </a:xfrm>
        </p:spPr>
      </p:pic>
    </p:spTree>
    <p:extLst>
      <p:ext uri="{BB962C8B-B14F-4D97-AF65-F5344CB8AC3E}">
        <p14:creationId xmlns:p14="http://schemas.microsoft.com/office/powerpoint/2010/main" val="195320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 smtClean="0">
                <a:solidFill>
                  <a:srgbClr val="00B050"/>
                </a:solidFill>
              </a:rPr>
              <a:t>A </a:t>
            </a:r>
            <a:r>
              <a:rPr lang="en-AU" sz="1800" dirty="0">
                <a:solidFill>
                  <a:srgbClr val="00B050"/>
                </a:solidFill>
              </a:rPr>
              <a:t>paper must be the result of cooperation between several researchers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A paper can be uniquely identified by its DOI. Also of interest are the title, publisher and date published.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98539"/>
            <a:ext cx="4038599" cy="2508447"/>
          </a:xfrm>
        </p:spPr>
      </p:pic>
    </p:spTree>
    <p:extLst>
      <p:ext uri="{BB962C8B-B14F-4D97-AF65-F5344CB8AC3E}">
        <p14:creationId xmlns:p14="http://schemas.microsoft.com/office/powerpoint/2010/main" val="243393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 smtClean="0">
                <a:solidFill>
                  <a:srgbClr val="00B050"/>
                </a:solidFill>
              </a:rPr>
              <a:t>A </a:t>
            </a:r>
            <a:r>
              <a:rPr lang="en-AU" sz="1800" dirty="0">
                <a:solidFill>
                  <a:srgbClr val="00B050"/>
                </a:solidFill>
              </a:rPr>
              <a:t>paper must be the result of cooperation between several researchers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A paper can be uniquely identified by its DOI. Also of interest are the title, publisher and date published.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98539"/>
            <a:ext cx="4038599" cy="2508446"/>
          </a:xfrm>
        </p:spPr>
      </p:pic>
    </p:spTree>
    <p:extLst>
      <p:ext uri="{BB962C8B-B14F-4D97-AF65-F5344CB8AC3E}">
        <p14:creationId xmlns:p14="http://schemas.microsoft.com/office/powerpoint/2010/main" val="72143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 smtClean="0"/>
              <a:t>A </a:t>
            </a:r>
            <a:r>
              <a:rPr lang="en-AU" sz="1800" dirty="0"/>
              <a:t>paper must be the result of cooperation between several researchers.</a:t>
            </a:r>
          </a:p>
          <a:p>
            <a:pPr lvl="0"/>
            <a:r>
              <a:rPr lang="en-AU" sz="1800" dirty="0">
                <a:solidFill>
                  <a:srgbClr val="00B050"/>
                </a:solidFill>
              </a:rPr>
              <a:t>A paper can be uniquely identified by its DOI. Also of interest are the title, publisher and date published</a:t>
            </a:r>
            <a:r>
              <a:rPr lang="en-AU" sz="1800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94358"/>
            <a:ext cx="4038599" cy="2516808"/>
          </a:xfrm>
        </p:spPr>
      </p:pic>
    </p:spTree>
    <p:extLst>
      <p:ext uri="{BB962C8B-B14F-4D97-AF65-F5344CB8AC3E}">
        <p14:creationId xmlns:p14="http://schemas.microsoft.com/office/powerpoint/2010/main" val="185580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Together  </a:t>
            </a:r>
            <a:r>
              <a:rPr lang="en-AU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AU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lternatives </a:t>
            </a:r>
            <a:r>
              <a:rPr lang="en-AU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AU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xist with Different </a:t>
            </a:r>
            <a:r>
              <a:rPr lang="en-AU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nterpretations and Assumptions</a:t>
            </a:r>
            <a:endParaRPr lang="en-AU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8" y="949036"/>
            <a:ext cx="7260291" cy="4080164"/>
          </a:xfrm>
        </p:spPr>
      </p:pic>
    </p:spTree>
    <p:extLst>
      <p:ext uri="{BB962C8B-B14F-4D97-AF65-F5344CB8AC3E}">
        <p14:creationId xmlns:p14="http://schemas.microsoft.com/office/powerpoint/2010/main" val="5477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>
                <a:solidFill>
                  <a:srgbClr val="00B050"/>
                </a:solidFill>
              </a:rPr>
              <a:t>Each research project has to be supported by a funding</a:t>
            </a:r>
            <a:r>
              <a:rPr lang="en-AU" sz="1800" dirty="0"/>
              <a:t>. A funding is uniquely identified by its ID, and we also need to know its amount.</a:t>
            </a:r>
          </a:p>
          <a:p>
            <a:pPr lvl="0"/>
            <a:r>
              <a:rPr lang="en-AU" sz="1800" dirty="0"/>
              <a:t>For a research project, we also need to know the name, area, expected outcome, starting time and expected duration. A project may touch several different areas</a:t>
            </a:r>
            <a:r>
              <a:rPr lang="en-AU" sz="1800" dirty="0" smtClean="0"/>
              <a:t>.</a:t>
            </a:r>
            <a:endParaRPr lang="en-AU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5"/>
          </a:xfrm>
        </p:spPr>
      </p:pic>
    </p:spTree>
    <p:extLst>
      <p:ext uri="{BB962C8B-B14F-4D97-AF65-F5344CB8AC3E}">
        <p14:creationId xmlns:p14="http://schemas.microsoft.com/office/powerpoint/2010/main" val="221696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Each research project has to be supported by a funding. </a:t>
            </a:r>
            <a:r>
              <a:rPr lang="en-AU" sz="1800" dirty="0">
                <a:solidFill>
                  <a:srgbClr val="00B050"/>
                </a:solidFill>
              </a:rPr>
              <a:t>A funding is uniquely identified by its ID, and we also need to know its amount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For a research project, we also need to know the name, area, expected outcome, starting time and expected duration. A project may touch several different areas</a:t>
            </a:r>
            <a:r>
              <a:rPr lang="en-AU" sz="1800" dirty="0" smtClean="0"/>
              <a:t>.</a:t>
            </a:r>
            <a:endParaRPr lang="en-AU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4"/>
          </a:xfrm>
        </p:spPr>
      </p:pic>
    </p:spTree>
    <p:extLst>
      <p:ext uri="{BB962C8B-B14F-4D97-AF65-F5344CB8AC3E}">
        <p14:creationId xmlns:p14="http://schemas.microsoft.com/office/powerpoint/2010/main" val="169594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Each research project has to be supported by a funding. A funding is uniquely identified by its ID, and we also need to know its amount.</a:t>
            </a:r>
          </a:p>
          <a:p>
            <a:pPr lvl="0"/>
            <a:r>
              <a:rPr lang="en-AU" sz="1800" dirty="0">
                <a:solidFill>
                  <a:srgbClr val="00B050"/>
                </a:solidFill>
              </a:rPr>
              <a:t>For a research project, we also need to know the name, area, expected outcome, starting time and expected duration. A project may touch several different areas</a:t>
            </a:r>
            <a:r>
              <a:rPr lang="en-AU" sz="1800" dirty="0" smtClean="0"/>
              <a:t>.</a:t>
            </a:r>
            <a:endParaRPr lang="en-AU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4"/>
          </a:xfrm>
        </p:spPr>
      </p:pic>
    </p:spTree>
    <p:extLst>
      <p:ext uri="{BB962C8B-B14F-4D97-AF65-F5344CB8AC3E}">
        <p14:creationId xmlns:p14="http://schemas.microsoft.com/office/powerpoint/2010/main" val="221696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Each research project has to be supported by a funding. A funding is uniquely identified by its ID, and we also need to know its amount.</a:t>
            </a:r>
          </a:p>
          <a:p>
            <a:pPr lvl="0"/>
            <a:r>
              <a:rPr lang="en-AU" sz="1800" dirty="0"/>
              <a:t>For a research project, we also need to know the name, area, expected outcome, starting time and expected duration. A project may touch several </a:t>
            </a:r>
            <a:r>
              <a:rPr lang="en-AU" sz="1800" dirty="0" smtClean="0"/>
              <a:t>different </a:t>
            </a:r>
            <a:r>
              <a:rPr lang="en-AU" sz="1800" dirty="0"/>
              <a:t>areas</a:t>
            </a:r>
            <a:r>
              <a:rPr lang="en-AU" sz="1800" dirty="0" smtClean="0"/>
              <a:t>.</a:t>
            </a:r>
          </a:p>
          <a:p>
            <a:pPr marL="0" lvl="0" indent="0">
              <a:buNone/>
            </a:pPr>
            <a:r>
              <a:rPr lang="en-AU" sz="1800" dirty="0" smtClean="0">
                <a:solidFill>
                  <a:srgbClr val="00B050"/>
                </a:solidFill>
              </a:rPr>
              <a:t>Question:</a:t>
            </a:r>
          </a:p>
          <a:p>
            <a:pPr marL="0" lvl="0" indent="0">
              <a:buNone/>
            </a:pPr>
            <a:r>
              <a:rPr lang="en-AU" sz="1800" dirty="0" smtClean="0">
                <a:solidFill>
                  <a:srgbClr val="00B050"/>
                </a:solidFill>
              </a:rPr>
              <a:t>How can we uniquely identify Project?</a:t>
            </a:r>
            <a:endParaRPr lang="en-AU" sz="18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5"/>
          </a:xfrm>
        </p:spPr>
      </p:pic>
    </p:spTree>
    <p:extLst>
      <p:ext uri="{BB962C8B-B14F-4D97-AF65-F5344CB8AC3E}">
        <p14:creationId xmlns:p14="http://schemas.microsoft.com/office/powerpoint/2010/main" val="315651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>
                <a:solidFill>
                  <a:srgbClr val="00B050"/>
                </a:solidFill>
              </a:rPr>
              <a:t>Each research project has to be supported by a funding. A funding is uniquely identified by its ID</a:t>
            </a:r>
            <a:r>
              <a:rPr lang="en-AU" sz="1800" dirty="0"/>
              <a:t>, and we also need to know its amount.</a:t>
            </a:r>
          </a:p>
          <a:p>
            <a:pPr lvl="0"/>
            <a:r>
              <a:rPr lang="en-AU" sz="1800" dirty="0"/>
              <a:t>For a research project, we also need to know the name, area, expected outcome, starting time and expected duration. A project may touch several different areas.</a:t>
            </a:r>
          </a:p>
          <a:p>
            <a:pPr marL="0" lvl="0" indent="0">
              <a:buNone/>
            </a:pPr>
            <a:r>
              <a:rPr lang="en-AU" sz="1800" dirty="0">
                <a:solidFill>
                  <a:srgbClr val="00B050"/>
                </a:solidFill>
              </a:rPr>
              <a:t>Question:</a:t>
            </a:r>
          </a:p>
          <a:p>
            <a:pPr marL="0" lvl="0" indent="0">
              <a:buNone/>
            </a:pPr>
            <a:r>
              <a:rPr lang="en-AU" sz="1800" dirty="0">
                <a:solidFill>
                  <a:srgbClr val="00B050"/>
                </a:solidFill>
              </a:rPr>
              <a:t>How can we uniquely identify Project</a:t>
            </a:r>
            <a:r>
              <a:rPr lang="en-AU" sz="1800" dirty="0" smtClean="0">
                <a:solidFill>
                  <a:srgbClr val="00B050"/>
                </a:solidFill>
              </a:rPr>
              <a:t>?</a:t>
            </a:r>
            <a:endParaRPr lang="en-AU" sz="18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4"/>
          </a:xfrm>
        </p:spPr>
      </p:pic>
    </p:spTree>
    <p:extLst>
      <p:ext uri="{BB962C8B-B14F-4D97-AF65-F5344CB8AC3E}">
        <p14:creationId xmlns:p14="http://schemas.microsoft.com/office/powerpoint/2010/main" val="221696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Project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sz="1800" dirty="0"/>
              <a:t>Each research project has to be supported by a funding. A funding is uniquely identified by its ID, and we also need to know its amount.</a:t>
            </a:r>
          </a:p>
          <a:p>
            <a:pPr lvl="0"/>
            <a:r>
              <a:rPr lang="en-AU" sz="1800" dirty="0"/>
              <a:t>For a research project, we also need to know the name, area, expected outcome, starting time and expected duration. A project may touch several different areas.</a:t>
            </a:r>
          </a:p>
          <a:p>
            <a:pPr marL="0" lvl="0" indent="0">
              <a:buNone/>
            </a:pPr>
            <a:r>
              <a:rPr lang="en-AU" sz="1800" dirty="0">
                <a:solidFill>
                  <a:srgbClr val="00B050"/>
                </a:solidFill>
              </a:rPr>
              <a:t>Question:</a:t>
            </a:r>
          </a:p>
          <a:p>
            <a:pPr marL="0" lvl="0" indent="0">
              <a:buNone/>
            </a:pPr>
            <a:r>
              <a:rPr lang="en-AU" sz="1800" dirty="0">
                <a:solidFill>
                  <a:srgbClr val="00B050"/>
                </a:solidFill>
              </a:rPr>
              <a:t>How can we uniquely identify Project</a:t>
            </a:r>
            <a:r>
              <a:rPr lang="en-AU" sz="1800" dirty="0" smtClean="0">
                <a:solidFill>
                  <a:srgbClr val="00B050"/>
                </a:solidFill>
              </a:rPr>
              <a:t>?</a:t>
            </a:r>
            <a:endParaRPr lang="en-AU" sz="18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257300"/>
            <a:ext cx="3228295" cy="3590924"/>
          </a:xfrm>
        </p:spPr>
      </p:pic>
    </p:spTree>
    <p:extLst>
      <p:ext uri="{BB962C8B-B14F-4D97-AF65-F5344CB8AC3E}">
        <p14:creationId xmlns:p14="http://schemas.microsoft.com/office/powerpoint/2010/main" val="221696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46105"/>
            <a:ext cx="8236527" cy="1774186"/>
          </a:xfrm>
        </p:spPr>
        <p:txBody>
          <a:bodyPr/>
          <a:lstStyle/>
          <a:p>
            <a:pPr lvl="0"/>
            <a:r>
              <a:rPr lang="en-AU" sz="1800" dirty="0">
                <a:solidFill>
                  <a:srgbClr val="00B050"/>
                </a:solidFill>
              </a:rPr>
              <a:t>A research project is carried out by several researchers, and a researcher can work on several research projects. The time a researcher works on a project is in need</a:t>
            </a:r>
            <a:r>
              <a:rPr lang="en-AU" sz="1800" dirty="0"/>
              <a:t>.</a:t>
            </a:r>
          </a:p>
          <a:p>
            <a:pPr lvl="0"/>
            <a:r>
              <a:rPr lang="en-AU" sz="1800" dirty="0"/>
              <a:t>A researcher can be uniquely identified by his/her email. The total number of papers he/she has published is of interest, so as his/her address, which is composed of city and street.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14" y="3013075"/>
            <a:ext cx="6155884" cy="1835150"/>
          </a:xfrm>
        </p:spPr>
      </p:pic>
    </p:spTree>
    <p:extLst>
      <p:ext uri="{BB962C8B-B14F-4D97-AF65-F5344CB8AC3E}">
        <p14:creationId xmlns:p14="http://schemas.microsoft.com/office/powerpoint/2010/main" val="400265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46105"/>
            <a:ext cx="8236527" cy="1774186"/>
          </a:xfrm>
        </p:spPr>
        <p:txBody>
          <a:bodyPr/>
          <a:lstStyle/>
          <a:p>
            <a:pPr lvl="0"/>
            <a:r>
              <a:rPr lang="en-AU" sz="1800" dirty="0"/>
              <a:t>A research project is carried out by several researchers, and a researcher can work on several research projects. The time a researcher works on a project is in need.</a:t>
            </a:r>
          </a:p>
          <a:p>
            <a:pPr lvl="0"/>
            <a:r>
              <a:rPr lang="en-AU" sz="1800" dirty="0">
                <a:solidFill>
                  <a:srgbClr val="00B050"/>
                </a:solidFill>
              </a:rPr>
              <a:t>A researcher can be uniquely identified by his/her email. The total number of papers he/she has published is of interest, so as his/her address, which is composed of city and street</a:t>
            </a:r>
            <a:r>
              <a:rPr lang="en-AU" sz="1800" dirty="0"/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16" y="3013075"/>
            <a:ext cx="6155880" cy="1835149"/>
          </a:xfrm>
        </p:spPr>
      </p:pic>
    </p:spTree>
    <p:extLst>
      <p:ext uri="{BB962C8B-B14F-4D97-AF65-F5344CB8AC3E}">
        <p14:creationId xmlns:p14="http://schemas.microsoft.com/office/powerpoint/2010/main" val="214806909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13103</TotalTime>
  <Words>939</Words>
  <Application>Microsoft Office PowerPoint</Application>
  <PresentationFormat>On-screen Show (16:10)</PresentationFormat>
  <Paragraphs>63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Presentation_template_sanserifbodytext</vt:lpstr>
      <vt:lpstr>PowerPoint Presentation</vt:lpstr>
      <vt:lpstr>Research Project</vt:lpstr>
      <vt:lpstr>Research Project</vt:lpstr>
      <vt:lpstr>Research Project</vt:lpstr>
      <vt:lpstr>Research Project</vt:lpstr>
      <vt:lpstr>Research Project</vt:lpstr>
      <vt:lpstr>Research Project</vt:lpstr>
      <vt:lpstr>Researcher</vt:lpstr>
      <vt:lpstr>Researcher</vt:lpstr>
      <vt:lpstr>Researcher</vt:lpstr>
      <vt:lpstr>Researcher</vt:lpstr>
      <vt:lpstr>Researcher</vt:lpstr>
      <vt:lpstr>Researcher</vt:lpstr>
      <vt:lpstr>Professor – Lead – Research Project</vt:lpstr>
      <vt:lpstr>Paper</vt:lpstr>
      <vt:lpstr>Paper</vt:lpstr>
      <vt:lpstr>Paper</vt:lpstr>
      <vt:lpstr>All Together  Alternatives Exist with Different Interpretations and Assumptions</vt:lpstr>
    </vt:vector>
  </TitlesOfParts>
  <Company>UNSW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creator>Brad Hall</dc:creator>
  <cp:lastModifiedBy>safarisoul</cp:lastModifiedBy>
  <cp:revision>215</cp:revision>
  <dcterms:created xsi:type="dcterms:W3CDTF">2012-03-29T21:41:30Z</dcterms:created>
  <dcterms:modified xsi:type="dcterms:W3CDTF">2017-03-16T01:01:01Z</dcterms:modified>
</cp:coreProperties>
</file>